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2" r:id="rId3"/>
    <p:sldId id="280" r:id="rId4"/>
    <p:sldId id="275" r:id="rId5"/>
    <p:sldId id="279" r:id="rId6"/>
    <p:sldId id="278" r:id="rId7"/>
    <p:sldId id="273" r:id="rId8"/>
    <p:sldId id="258" r:id="rId9"/>
    <p:sldId id="259" r:id="rId10"/>
    <p:sldId id="261" r:id="rId11"/>
    <p:sldId id="281" r:id="rId12"/>
    <p:sldId id="264" r:id="rId13"/>
    <p:sldId id="274" r:id="rId14"/>
    <p:sldId id="285" r:id="rId15"/>
    <p:sldId id="288" r:id="rId16"/>
    <p:sldId id="289" r:id="rId17"/>
    <p:sldId id="290" r:id="rId18"/>
    <p:sldId id="266" r:id="rId19"/>
    <p:sldId id="287" r:id="rId20"/>
    <p:sldId id="291" r:id="rId21"/>
    <p:sldId id="267" r:id="rId22"/>
    <p:sldId id="292" r:id="rId23"/>
    <p:sldId id="268" r:id="rId24"/>
    <p:sldId id="286" r:id="rId25"/>
    <p:sldId id="294" r:id="rId26"/>
    <p:sldId id="295" r:id="rId27"/>
    <p:sldId id="270" r:id="rId28"/>
    <p:sldId id="29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270"/>
    <a:srgbClr val="1C437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6" autoAdjust="0"/>
    <p:restoredTop sz="91958" autoAdjust="0"/>
  </p:normalViewPr>
  <p:slideViewPr>
    <p:cSldViewPr>
      <p:cViewPr>
        <p:scale>
          <a:sx n="66" d="100"/>
          <a:sy n="66" d="100"/>
        </p:scale>
        <p:origin x="-5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56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hewfs\epi\EPI\Immunizations\Tdap\data\Analysis\Quarter%203%20Ransom%20Memori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5276442173451724"/>
          <c:y val="4.3172399502693783E-2"/>
          <c:w val="0.75176369576143409"/>
          <c:h val="0.6836305659161025"/>
        </c:manualLayout>
      </c:layout>
      <c:barChart>
        <c:barDir val="col"/>
        <c:grouping val="clustered"/>
        <c:ser>
          <c:idx val="0"/>
          <c:order val="0"/>
          <c:cat>
            <c:strRef>
              <c:f>Sheet1!$A$2:$A$7</c:f>
              <c:strCache>
                <c:ptCount val="6"/>
                <c:pt idx="0">
                  <c:v>&lt;6 months</c:v>
                </c:pt>
                <c:pt idx="1">
                  <c:v>6-11 months</c:v>
                </c:pt>
                <c:pt idx="2">
                  <c:v>1-4 years</c:v>
                </c:pt>
                <c:pt idx="3">
                  <c:v>5-9 years</c:v>
                </c:pt>
                <c:pt idx="4">
                  <c:v>10-19 years</c:v>
                </c:pt>
                <c:pt idx="5">
                  <c:v>≥20 years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7203</c:v>
                </c:pt>
                <c:pt idx="1">
                  <c:v>1073</c:v>
                </c:pt>
                <c:pt idx="2">
                  <c:v>3137</c:v>
                </c:pt>
                <c:pt idx="3">
                  <c:v>2756</c:v>
                </c:pt>
                <c:pt idx="4">
                  <c:v>8273</c:v>
                </c:pt>
                <c:pt idx="5">
                  <c:v>5745</c:v>
                </c:pt>
              </c:numCache>
            </c:numRef>
          </c:val>
        </c:ser>
        <c:axId val="57864960"/>
        <c:axId val="57866880"/>
      </c:barChart>
      <c:catAx>
        <c:axId val="578649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 Group</a:t>
                </a:r>
              </a:p>
            </c:rich>
          </c:tx>
          <c:layout/>
        </c:title>
        <c:tickLblPos val="nextTo"/>
        <c:crossAx val="57866880"/>
        <c:crosses val="autoZero"/>
        <c:auto val="1"/>
        <c:lblAlgn val="ctr"/>
        <c:lblOffset val="100"/>
      </c:catAx>
      <c:valAx>
        <c:axId val="5786688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2">
                        <a:lumMod val="20000"/>
                        <a:lumOff val="80000"/>
                      </a:schemeClr>
                    </a:solidFill>
                  </a:defRPr>
                </a:pPr>
                <a:r>
                  <a:rPr lang="en-US" dirty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Number diagnosed with </a:t>
                </a:r>
                <a:r>
                  <a:rPr lang="en-US" dirty="0" err="1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pertussis</a:t>
                </a:r>
                <a:endParaRPr lang="en-US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pPr>
            <a:endParaRPr lang="en-US"/>
          </a:p>
        </c:txPr>
        <c:crossAx val="5786496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764181263056403"/>
          <c:y val="4.3172399502693762E-2"/>
          <c:w val="0.72039664684771543"/>
          <c:h val="0.6836305659161025"/>
        </c:manualLayout>
      </c:layout>
      <c:barChart>
        <c:barDir val="col"/>
        <c:grouping val="clustered"/>
        <c:ser>
          <c:idx val="0"/>
          <c:order val="0"/>
          <c:cat>
            <c:strRef>
              <c:f>Sheet1!$A$2:$A$7</c:f>
              <c:strCache>
                <c:ptCount val="6"/>
                <c:pt idx="0">
                  <c:v>&lt;6 months</c:v>
                </c:pt>
                <c:pt idx="1">
                  <c:v>6-11 months</c:v>
                </c:pt>
                <c:pt idx="2">
                  <c:v>1-4 years</c:v>
                </c:pt>
                <c:pt idx="3">
                  <c:v>5-9 years</c:v>
                </c:pt>
                <c:pt idx="4">
                  <c:v>10-19 years</c:v>
                </c:pt>
                <c:pt idx="5">
                  <c:v>≥20 years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7203</c:v>
                </c:pt>
                <c:pt idx="1">
                  <c:v>1073</c:v>
                </c:pt>
                <c:pt idx="2">
                  <c:v>3137</c:v>
                </c:pt>
                <c:pt idx="3">
                  <c:v>2756</c:v>
                </c:pt>
                <c:pt idx="4">
                  <c:v>8273</c:v>
                </c:pt>
                <c:pt idx="5">
                  <c:v>5745</c:v>
                </c:pt>
              </c:numCache>
            </c:numRef>
          </c:val>
        </c:ser>
        <c:axId val="58089856"/>
        <c:axId val="58091776"/>
      </c:barChart>
      <c:lineChart>
        <c:grouping val="standard"/>
        <c:ser>
          <c:idx val="1"/>
          <c:order val="1"/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val>
            <c:numRef>
              <c:f>Sheet1!$C$2:$C$7</c:f>
              <c:numCache>
                <c:formatCode>General</c:formatCode>
                <c:ptCount val="6"/>
                <c:pt idx="0">
                  <c:v>63.1</c:v>
                </c:pt>
                <c:pt idx="1">
                  <c:v>28.1</c:v>
                </c:pt>
                <c:pt idx="2">
                  <c:v>10.3</c:v>
                </c:pt>
                <c:pt idx="3">
                  <c:v>3.1</c:v>
                </c:pt>
                <c:pt idx="4">
                  <c:v>2.1</c:v>
                </c:pt>
                <c:pt idx="5">
                  <c:v>3.5</c:v>
                </c:pt>
              </c:numCache>
            </c:numRef>
          </c:val>
        </c:ser>
        <c:marker val="1"/>
        <c:axId val="58112256"/>
        <c:axId val="58110336"/>
      </c:lineChart>
      <c:catAx>
        <c:axId val="580898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 Group</a:t>
                </a:r>
              </a:p>
            </c:rich>
          </c:tx>
          <c:layout/>
        </c:title>
        <c:tickLblPos val="nextTo"/>
        <c:crossAx val="58091776"/>
        <c:crosses val="autoZero"/>
        <c:auto val="1"/>
        <c:lblAlgn val="ctr"/>
        <c:lblOffset val="100"/>
      </c:catAx>
      <c:valAx>
        <c:axId val="5809177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2">
                        <a:lumMod val="20000"/>
                        <a:lumOff val="80000"/>
                      </a:schemeClr>
                    </a:solidFill>
                  </a:defRPr>
                </a:pPr>
                <a:r>
                  <a:rPr lang="en-US" dirty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Number diagnosed with </a:t>
                </a:r>
                <a:r>
                  <a:rPr lang="en-US" dirty="0" err="1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pertussis</a:t>
                </a:r>
                <a:endParaRPr lang="en-US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pPr>
            <a:endParaRPr lang="en-US"/>
          </a:p>
        </c:txPr>
        <c:crossAx val="58089856"/>
        <c:crosses val="autoZero"/>
        <c:crossBetween val="between"/>
      </c:valAx>
      <c:valAx>
        <c:axId val="58110336"/>
        <c:scaling>
          <c:orientation val="minMax"/>
          <c:max val="90"/>
        </c:scaling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r>
                  <a:rPr lang="en-US" dirty="0" smtClean="0">
                    <a:solidFill>
                      <a:srgbClr val="FFFF00"/>
                    </a:solidFill>
                  </a:rPr>
                  <a:t>Percent</a:t>
                </a:r>
                <a:r>
                  <a:rPr lang="en-US" baseline="0" dirty="0" smtClean="0">
                    <a:solidFill>
                      <a:srgbClr val="FFFF00"/>
                    </a:solidFill>
                  </a:rPr>
                  <a:t>  hospitalized</a:t>
                </a:r>
              </a:p>
            </c:rich>
          </c:tx>
          <c:layout>
            <c:manualLayout>
              <c:xMode val="edge"/>
              <c:yMode val="edge"/>
              <c:x val="0.95147959183673458"/>
              <c:y val="0.17801399825021871"/>
            </c:manualLayout>
          </c:layout>
        </c:title>
        <c:numFmt formatCode="General" sourceLinked="1"/>
        <c:tickLblPos val="nextTo"/>
        <c:spPr>
          <a:ln>
            <a:solidFill>
              <a:srgbClr val="FFFF00"/>
            </a:solidFill>
          </a:ln>
        </c:spPr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en-US"/>
          </a:p>
        </c:txPr>
        <c:crossAx val="58112256"/>
        <c:crosses val="max"/>
        <c:crossBetween val="between"/>
      </c:valAx>
      <c:catAx>
        <c:axId val="58112256"/>
        <c:scaling>
          <c:orientation val="minMax"/>
        </c:scaling>
        <c:delete val="1"/>
        <c:axPos val="b"/>
        <c:tickLblPos val="none"/>
        <c:crossAx val="58110336"/>
        <c:crosses val="autoZero"/>
        <c:auto val="1"/>
        <c:lblAlgn val="ctr"/>
        <c:lblOffset val="100"/>
      </c:catAx>
    </c:plotArea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838468268389529"/>
          <c:y val="4.3172399502693762E-2"/>
          <c:w val="0.72357345716400978"/>
          <c:h val="0.6836305659161025"/>
        </c:manualLayout>
      </c:layout>
      <c:barChart>
        <c:barDir val="col"/>
        <c:grouping val="clustered"/>
        <c:ser>
          <c:idx val="0"/>
          <c:order val="0"/>
          <c:cat>
            <c:strRef>
              <c:f>Sheet1!$A$2:$A$7</c:f>
              <c:strCache>
                <c:ptCount val="6"/>
                <c:pt idx="0">
                  <c:v>&lt;6 months</c:v>
                </c:pt>
                <c:pt idx="1">
                  <c:v>6-11 months</c:v>
                </c:pt>
                <c:pt idx="2">
                  <c:v>1-4 years</c:v>
                </c:pt>
                <c:pt idx="3">
                  <c:v>5-9 years</c:v>
                </c:pt>
                <c:pt idx="4">
                  <c:v>10-19 years</c:v>
                </c:pt>
                <c:pt idx="5">
                  <c:v>≥20 years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7203</c:v>
                </c:pt>
                <c:pt idx="1">
                  <c:v>1073</c:v>
                </c:pt>
                <c:pt idx="2">
                  <c:v>3137</c:v>
                </c:pt>
                <c:pt idx="3">
                  <c:v>2756</c:v>
                </c:pt>
                <c:pt idx="4">
                  <c:v>8273</c:v>
                </c:pt>
                <c:pt idx="5">
                  <c:v>5745</c:v>
                </c:pt>
              </c:numCache>
            </c:numRef>
          </c:val>
        </c:ser>
        <c:axId val="57958784"/>
        <c:axId val="57960704"/>
      </c:barChart>
      <c:lineChart>
        <c:grouping val="standard"/>
        <c:ser>
          <c:idx val="1"/>
          <c:order val="1"/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val>
            <c:numRef>
              <c:f>Sheet1!$D$2:$D$7</c:f>
              <c:numCache>
                <c:formatCode>General</c:formatCode>
                <c:ptCount val="6"/>
                <c:pt idx="0">
                  <c:v>11.8</c:v>
                </c:pt>
                <c:pt idx="1">
                  <c:v>8.6</c:v>
                </c:pt>
                <c:pt idx="2">
                  <c:v>5.4</c:v>
                </c:pt>
                <c:pt idx="3">
                  <c:v>2.5</c:v>
                </c:pt>
                <c:pt idx="4">
                  <c:v>1.9000000000000001</c:v>
                </c:pt>
                <c:pt idx="5">
                  <c:v>2.6</c:v>
                </c:pt>
              </c:numCache>
            </c:numRef>
          </c:val>
        </c:ser>
        <c:marker val="1"/>
        <c:axId val="57968896"/>
        <c:axId val="57966976"/>
      </c:lineChart>
      <c:catAx>
        <c:axId val="579587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 Group</a:t>
                </a:r>
              </a:p>
            </c:rich>
          </c:tx>
          <c:layout/>
        </c:title>
        <c:tickLblPos val="nextTo"/>
        <c:crossAx val="57960704"/>
        <c:crosses val="autoZero"/>
        <c:auto val="1"/>
        <c:lblAlgn val="ctr"/>
        <c:lblOffset val="100"/>
      </c:catAx>
      <c:valAx>
        <c:axId val="579607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2">
                        <a:lumMod val="20000"/>
                        <a:lumOff val="80000"/>
                      </a:schemeClr>
                    </a:solidFill>
                  </a:defRPr>
                </a:pPr>
                <a:r>
                  <a:rPr lang="en-US" dirty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Number diagnosed with </a:t>
                </a:r>
                <a:r>
                  <a:rPr lang="en-US" dirty="0" err="1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pertussis</a:t>
                </a:r>
                <a:endParaRPr lang="en-US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pPr>
            <a:endParaRPr lang="en-US"/>
          </a:p>
        </c:txPr>
        <c:crossAx val="57958784"/>
        <c:crosses val="autoZero"/>
        <c:crossBetween val="between"/>
        <c:majorUnit val="1000"/>
      </c:valAx>
      <c:valAx>
        <c:axId val="57966976"/>
        <c:scaling>
          <c:orientation val="minMax"/>
          <c:max val="18"/>
        </c:scaling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r>
                  <a:rPr lang="en-US" dirty="0" smtClean="0">
                    <a:solidFill>
                      <a:srgbClr val="FFFF00"/>
                    </a:solidFill>
                  </a:rPr>
                  <a:t>Percent</a:t>
                </a:r>
                <a:r>
                  <a:rPr lang="en-US" baseline="0" dirty="0" smtClean="0">
                    <a:solidFill>
                      <a:srgbClr val="FFFF00"/>
                    </a:solidFill>
                  </a:rPr>
                  <a:t> diagnosed with pneumonia</a:t>
                </a:r>
              </a:p>
            </c:rich>
          </c:tx>
          <c:layout>
            <c:manualLayout>
              <c:xMode val="edge"/>
              <c:yMode val="edge"/>
              <c:x val="0.95747439262400003"/>
              <c:y val="3.1091541188930389E-2"/>
            </c:manualLayout>
          </c:layout>
        </c:title>
        <c:numFmt formatCode="General" sourceLinked="1"/>
        <c:tickLblPos val="nextTo"/>
        <c:spPr>
          <a:ln>
            <a:solidFill>
              <a:srgbClr val="FFFF00"/>
            </a:solidFill>
          </a:ln>
        </c:spPr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en-US"/>
          </a:p>
        </c:txPr>
        <c:crossAx val="57968896"/>
        <c:crosses val="max"/>
        <c:crossBetween val="between"/>
      </c:valAx>
      <c:catAx>
        <c:axId val="57968896"/>
        <c:scaling>
          <c:orientation val="minMax"/>
        </c:scaling>
        <c:delete val="1"/>
        <c:axPos val="b"/>
        <c:tickLblPos val="none"/>
        <c:crossAx val="57966976"/>
        <c:crosses val="autoZero"/>
        <c:auto val="1"/>
        <c:lblAlgn val="ctr"/>
        <c:lblOffset val="100"/>
      </c:catAx>
    </c:plotArea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764181263056403"/>
          <c:y val="4.3172399502693762E-2"/>
          <c:w val="0.72202929990893994"/>
          <c:h val="0.6836305659161025"/>
        </c:manualLayout>
      </c:layout>
      <c:barChart>
        <c:barDir val="col"/>
        <c:grouping val="clustered"/>
        <c:ser>
          <c:idx val="0"/>
          <c:order val="0"/>
          <c:cat>
            <c:strRef>
              <c:f>Sheet1!$A$2:$A$7</c:f>
              <c:strCache>
                <c:ptCount val="6"/>
                <c:pt idx="0">
                  <c:v>&lt;6 months</c:v>
                </c:pt>
                <c:pt idx="1">
                  <c:v>6-11 months</c:v>
                </c:pt>
                <c:pt idx="2">
                  <c:v>1-4 years</c:v>
                </c:pt>
                <c:pt idx="3">
                  <c:v>5-9 years</c:v>
                </c:pt>
                <c:pt idx="4">
                  <c:v>10-19 years</c:v>
                </c:pt>
                <c:pt idx="5">
                  <c:v>≥20 years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7203</c:v>
                </c:pt>
                <c:pt idx="1">
                  <c:v>1073</c:v>
                </c:pt>
                <c:pt idx="2">
                  <c:v>3137</c:v>
                </c:pt>
                <c:pt idx="3">
                  <c:v>2756</c:v>
                </c:pt>
                <c:pt idx="4">
                  <c:v>8273</c:v>
                </c:pt>
                <c:pt idx="5">
                  <c:v>5745</c:v>
                </c:pt>
              </c:numCache>
            </c:numRef>
          </c:val>
        </c:ser>
        <c:axId val="58267904"/>
        <c:axId val="58274176"/>
      </c:barChart>
      <c:lineChart>
        <c:grouping val="standard"/>
        <c:ser>
          <c:idx val="1"/>
          <c:order val="1"/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val>
            <c:numRef>
              <c:f>Sheet1!$G$2:$G$7</c:f>
              <c:numCache>
                <c:formatCode>General</c:formatCode>
                <c:ptCount val="6"/>
                <c:pt idx="0">
                  <c:v>0.8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</c:v>
                </c:pt>
                <c:pt idx="5">
                  <c:v>0.1</c:v>
                </c:pt>
              </c:numCache>
            </c:numRef>
          </c:val>
        </c:ser>
        <c:marker val="1"/>
        <c:axId val="58286464"/>
        <c:axId val="58276096"/>
      </c:lineChart>
      <c:catAx>
        <c:axId val="58267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Age Group</a:t>
                </a:r>
              </a:p>
            </c:rich>
          </c:tx>
          <c:layout/>
        </c:title>
        <c:tickLblPos val="nextTo"/>
        <c:crossAx val="58274176"/>
        <c:crosses val="autoZero"/>
        <c:auto val="1"/>
        <c:lblAlgn val="ctr"/>
        <c:lblOffset val="100"/>
      </c:catAx>
      <c:valAx>
        <c:axId val="5827417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2">
                        <a:lumMod val="20000"/>
                        <a:lumOff val="80000"/>
                      </a:schemeClr>
                    </a:solidFill>
                  </a:defRPr>
                </a:pPr>
                <a:r>
                  <a:rPr lang="en-US" dirty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Number diagnosed with </a:t>
                </a:r>
                <a:r>
                  <a:rPr lang="en-US" dirty="0" err="1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pertussis</a:t>
                </a:r>
                <a:endParaRPr lang="en-US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pPr>
            <a:endParaRPr lang="en-US"/>
          </a:p>
        </c:txPr>
        <c:crossAx val="58267904"/>
        <c:crosses val="autoZero"/>
        <c:crossBetween val="between"/>
      </c:valAx>
      <c:valAx>
        <c:axId val="58276096"/>
        <c:scaling>
          <c:orientation val="minMax"/>
          <c:max val="1.8"/>
        </c:scaling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r>
                  <a:rPr lang="en-US" dirty="0" smtClean="0">
                    <a:solidFill>
                      <a:srgbClr val="FFFF00"/>
                    </a:solidFill>
                  </a:rPr>
                  <a:t>Percent</a:t>
                </a:r>
                <a:r>
                  <a:rPr lang="en-US" baseline="0" dirty="0" smtClean="0">
                    <a:solidFill>
                      <a:srgbClr val="FFFF00"/>
                    </a:solidFill>
                  </a:rPr>
                  <a:t>  </a:t>
                </a:r>
                <a:r>
                  <a:rPr lang="en-US" dirty="0" smtClean="0">
                    <a:solidFill>
                      <a:srgbClr val="FFFF00"/>
                    </a:solidFill>
                  </a:rPr>
                  <a:t>mortality</a:t>
                </a:r>
              </a:p>
            </c:rich>
          </c:tx>
          <c:layout>
            <c:manualLayout>
              <c:xMode val="edge"/>
              <c:yMode val="edge"/>
              <c:x val="0.94807823129251834"/>
              <c:y val="0.19859142607174121"/>
            </c:manualLayout>
          </c:layout>
        </c:title>
        <c:numFmt formatCode="General" sourceLinked="1"/>
        <c:tickLblPos val="nextTo"/>
        <c:spPr>
          <a:ln>
            <a:solidFill>
              <a:srgbClr val="FFFF00"/>
            </a:solidFill>
          </a:ln>
        </c:spPr>
        <c:txPr>
          <a:bodyPr/>
          <a:lstStyle/>
          <a:p>
            <a:pPr>
              <a:defRPr>
                <a:solidFill>
                  <a:srgbClr val="FFFF00"/>
                </a:solidFill>
              </a:defRPr>
            </a:pPr>
            <a:endParaRPr lang="en-US"/>
          </a:p>
        </c:txPr>
        <c:crossAx val="58286464"/>
        <c:crosses val="max"/>
        <c:crossBetween val="between"/>
      </c:valAx>
      <c:catAx>
        <c:axId val="58286464"/>
        <c:scaling>
          <c:orientation val="minMax"/>
        </c:scaling>
        <c:delete val="1"/>
        <c:axPos val="b"/>
        <c:tickLblPos val="none"/>
        <c:crossAx val="58276096"/>
        <c:crosses val="autoZero"/>
        <c:auto val="1"/>
        <c:lblAlgn val="ctr"/>
        <c:lblOffset val="100"/>
      </c:catAx>
    </c:plotArea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8684097300337471"/>
          <c:y val="3.8257586222774795E-2"/>
          <c:w val="0.75749156355455671"/>
          <c:h val="0.68582930423170785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Pertussis in all patients</c:v>
                </c:pt>
              </c:strCache>
            </c:strRef>
          </c:tx>
          <c:spPr>
            <a:solidFill>
              <a:schemeClr val="accent1"/>
            </a:solidFill>
            <a:ln w="12678">
              <a:noFill/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  <c:pt idx="0">
                  <c:v>1994</c:v>
                </c:pt>
                <c:pt idx="1">
                  <c:v>2000</c:v>
                </c:pt>
                <c:pt idx="2">
                  <c:v>2003</c:v>
                </c:pt>
                <c:pt idx="3">
                  <c:v>2004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4617</c:v>
                </c:pt>
                <c:pt idx="1">
                  <c:v>7867</c:v>
                </c:pt>
                <c:pt idx="2" formatCode="#,##0">
                  <c:v>11647</c:v>
                </c:pt>
                <c:pt idx="3" formatCode="#,##0">
                  <c:v>25827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Pertussis in children &lt; 4years of age</c:v>
                </c:pt>
              </c:strCache>
            </c:strRef>
          </c:tx>
          <c:spPr>
            <a:solidFill>
              <a:schemeClr val="accent2"/>
            </a:solidFill>
            <a:ln w="12678">
              <a:noFill/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  <c:pt idx="0">
                  <c:v>1994</c:v>
                </c:pt>
                <c:pt idx="1">
                  <c:v>2000</c:v>
                </c:pt>
                <c:pt idx="2">
                  <c:v>2003</c:v>
                </c:pt>
                <c:pt idx="3">
                  <c:v>2004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2477</c:v>
                </c:pt>
                <c:pt idx="1">
                  <c:v>2878</c:v>
                </c:pt>
                <c:pt idx="2">
                  <c:v>3355</c:v>
                </c:pt>
                <c:pt idx="3">
                  <c:v>5795</c:v>
                </c:pt>
              </c:numCache>
            </c:numRef>
          </c:val>
        </c:ser>
        <c:axId val="58405248"/>
        <c:axId val="58407168"/>
      </c:barChart>
      <c:catAx>
        <c:axId val="58405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1"/>
                </a:pPr>
                <a:r>
                  <a:rPr b="1" dirty="0" smtClean="0"/>
                  <a:t>Year</a:t>
                </a:r>
                <a:endParaRPr b="1" dirty="0"/>
              </a:p>
            </c:rich>
          </c:tx>
          <c:layout/>
        </c:title>
        <c:numFmt formatCode="General" sourceLinked="1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8407168"/>
        <c:crosses val="autoZero"/>
        <c:auto val="1"/>
        <c:lblAlgn val="ctr"/>
        <c:lblOffset val="100"/>
        <c:tickLblSkip val="1"/>
        <c:tickMarkSkip val="1"/>
      </c:catAx>
      <c:valAx>
        <c:axId val="584071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b="1" dirty="0" smtClean="0"/>
                  <a:t>Number</a:t>
                </a:r>
                <a:r>
                  <a:rPr b="1" baseline="0" dirty="0" smtClean="0"/>
                  <a:t> of Confirmed and Probable Cases</a:t>
                </a:r>
                <a:endParaRPr b="1" dirty="0"/>
              </a:p>
            </c:rich>
          </c:tx>
          <c:layout/>
        </c:title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8405248"/>
        <c:crosses val="autoZero"/>
        <c:crossBetween val="between"/>
      </c:valAx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17156706974128241"/>
          <c:y val="3.427476170741818E-2"/>
          <c:w val="0.50582587774549326"/>
          <c:h val="0.14088807812559684"/>
        </c:manualLayout>
      </c:layout>
      <c:spPr>
        <a:noFill/>
        <a:ln w="3169">
          <a:noFill/>
          <a:prstDash val="solid"/>
        </a:ln>
      </c:spPr>
    </c:legend>
    <c:plotVisOnly val="1"/>
    <c:dispBlanksAs val="gap"/>
  </c:chart>
  <c:spPr>
    <a:noFill/>
    <a:ln>
      <a:noFill/>
    </a:ln>
  </c:spPr>
  <c:txPr>
    <a:bodyPr/>
    <a:lstStyle/>
    <a:p>
      <a:pPr algn="ctr">
        <a:defRPr lang="en-US" sz="1600" b="0" i="0" u="none" strike="noStrike" kern="1200" baseline="0">
          <a:solidFill>
            <a:prstClr val="white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2004 </a:t>
            </a:r>
            <a:r>
              <a:rPr lang="en-US" dirty="0" smtClean="0"/>
              <a:t>Study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2004 CDC Study</c:v>
                </c:pt>
              </c:strCache>
            </c:strRef>
          </c:tx>
          <c:dLbls>
            <c:dLblPos val="ctr"/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Parents</c:v>
                </c:pt>
                <c:pt idx="1">
                  <c:v>Siblings</c:v>
                </c:pt>
                <c:pt idx="2">
                  <c:v>Grandparents</c:v>
                </c:pt>
                <c:pt idx="3">
                  <c:v>Others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0.47000000000000008</c:v>
                </c:pt>
                <c:pt idx="1">
                  <c:v>0.2</c:v>
                </c:pt>
                <c:pt idx="2">
                  <c:v>8.0000000000000043E-2</c:v>
                </c:pt>
                <c:pt idx="3">
                  <c:v>0.25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398">
          <a:noFill/>
        </a:ln>
      </c:spPr>
    </c:plotArea>
    <c:plotVisOnly val="1"/>
    <c:dispBlanksAs val="zero"/>
  </c:chart>
  <c:txPr>
    <a:bodyPr/>
    <a:lstStyle/>
    <a:p>
      <a:pPr>
        <a:defRPr sz="1798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2007 Study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Lbls>
            <c:dLblPos val="ctr"/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Parent</c:v>
                </c:pt>
                <c:pt idx="1">
                  <c:v>Siblings</c:v>
                </c:pt>
                <c:pt idx="2">
                  <c:v>Grandparent</c:v>
                </c:pt>
                <c:pt idx="3">
                  <c:v>Others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0.16</c:v>
                </c:pt>
                <c:pt idx="2">
                  <c:v>6.0000000000000032E-2</c:v>
                </c:pt>
                <c:pt idx="3">
                  <c:v>0.22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398">
          <a:noFill/>
        </a:ln>
      </c:spPr>
    </c:plotArea>
    <c:plotVisOnly val="1"/>
    <c:dispBlanksAs val="zero"/>
  </c:chart>
  <c:txPr>
    <a:bodyPr/>
    <a:lstStyle/>
    <a:p>
      <a:pPr>
        <a:defRPr sz="1801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5"/>
  <c:chart>
    <c:autoTitleDeleted val="1"/>
    <c:plotArea>
      <c:layout/>
      <c:lineChart>
        <c:grouping val="standard"/>
        <c:ser>
          <c:idx val="0"/>
          <c:order val="0"/>
          <c:tx>
            <c:strRef>
              <c:f>'Quarter 3 Ransom Memorial '!$I$29:$I$36</c:f>
              <c:strCache>
                <c:ptCount val="1"/>
                <c:pt idx="0">
                  <c:v>23% 23% 36% 17% 64% 71% 78% 69%</c:v>
                </c:pt>
              </c:strCache>
            </c:strRef>
          </c:tx>
          <c:spPr>
            <a:ln w="57150">
              <a:solidFill>
                <a:srgbClr val="FFFF00"/>
              </a:solidFill>
            </a:ln>
          </c:spPr>
          <c:marker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cat>
            <c:numRef>
              <c:f>'Quarter 3 Ransom Memorial '!$A$28:$A$41</c:f>
              <c:numCache>
                <c:formatCode>mmm\-yy</c:formatCode>
                <c:ptCount val="14"/>
                <c:pt idx="0">
                  <c:v>40210</c:v>
                </c:pt>
                <c:pt idx="1">
                  <c:v>40238</c:v>
                </c:pt>
                <c:pt idx="2">
                  <c:v>40269</c:v>
                </c:pt>
                <c:pt idx="3">
                  <c:v>40299</c:v>
                </c:pt>
                <c:pt idx="4">
                  <c:v>40330</c:v>
                </c:pt>
                <c:pt idx="5">
                  <c:v>40360</c:v>
                </c:pt>
                <c:pt idx="6">
                  <c:v>40391</c:v>
                </c:pt>
                <c:pt idx="7">
                  <c:v>40422</c:v>
                </c:pt>
                <c:pt idx="8">
                  <c:v>40452</c:v>
                </c:pt>
                <c:pt idx="9">
                  <c:v>40483</c:v>
                </c:pt>
                <c:pt idx="10">
                  <c:v>40513</c:v>
                </c:pt>
                <c:pt idx="11">
                  <c:v>40544</c:v>
                </c:pt>
                <c:pt idx="12">
                  <c:v>40575</c:v>
                </c:pt>
                <c:pt idx="13">
                  <c:v>40603</c:v>
                </c:pt>
              </c:numCache>
            </c:numRef>
          </c:cat>
          <c:val>
            <c:numRef>
              <c:f>'Quarter 3 Ransom Memorial '!$I$28:$I$41</c:f>
              <c:numCache>
                <c:formatCode>0%</c:formatCode>
                <c:ptCount val="14"/>
                <c:pt idx="0">
                  <c:v>0.33000000000000007</c:v>
                </c:pt>
                <c:pt idx="1">
                  <c:v>0.23</c:v>
                </c:pt>
                <c:pt idx="2">
                  <c:v>0.23</c:v>
                </c:pt>
                <c:pt idx="3">
                  <c:v>0.36000000000000004</c:v>
                </c:pt>
                <c:pt idx="4">
                  <c:v>0.17</c:v>
                </c:pt>
                <c:pt idx="5">
                  <c:v>0.64000000000000012</c:v>
                </c:pt>
                <c:pt idx="6">
                  <c:v>0.71000000000000008</c:v>
                </c:pt>
                <c:pt idx="7">
                  <c:v>0.78</c:v>
                </c:pt>
                <c:pt idx="8">
                  <c:v>0.69000000000000006</c:v>
                </c:pt>
                <c:pt idx="9">
                  <c:v>0.89</c:v>
                </c:pt>
                <c:pt idx="10">
                  <c:v>0.67000000000000015</c:v>
                </c:pt>
                <c:pt idx="11">
                  <c:v>0.88</c:v>
                </c:pt>
                <c:pt idx="12">
                  <c:v>0.56999999999999995</c:v>
                </c:pt>
                <c:pt idx="13">
                  <c:v>0.71000000000000008</c:v>
                </c:pt>
              </c:numCache>
            </c:numRef>
          </c:val>
        </c:ser>
        <c:marker val="1"/>
        <c:axId val="58325248"/>
        <c:axId val="58331520"/>
      </c:lineChart>
      <c:dateAx>
        <c:axId val="58325248"/>
        <c:scaling>
          <c:orientation val="minMax"/>
        </c:scaling>
        <c:axPos val="b"/>
        <c:numFmt formatCode="mmm\-yy" sourceLinked="1"/>
        <c:tickLblPos val="nextTo"/>
        <c:txPr>
          <a:bodyPr rot="-2700000"/>
          <a:lstStyle/>
          <a:p>
            <a:pPr>
              <a:defRPr b="1"/>
            </a:pPr>
            <a:endParaRPr lang="en-US"/>
          </a:p>
        </c:txPr>
        <c:crossAx val="58331520"/>
        <c:crosses val="autoZero"/>
        <c:auto val="1"/>
        <c:lblOffset val="100"/>
      </c:dateAx>
      <c:valAx>
        <c:axId val="58331520"/>
        <c:scaling>
          <c:orientation val="minMax"/>
          <c:max val="1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Caregivers Vaccinated </a:t>
                </a:r>
              </a:p>
              <a:p>
                <a:pPr>
                  <a:defRPr/>
                </a:pPr>
                <a:r>
                  <a:rPr lang="en-US"/>
                  <a:t>(Based on number of births)</a:t>
                </a:r>
              </a:p>
            </c:rich>
          </c:tx>
          <c:layout>
            <c:manualLayout>
              <c:xMode val="edge"/>
              <c:yMode val="edge"/>
              <c:x val="2.6143790849673238E-2"/>
              <c:y val="5.4561725042990367E-2"/>
            </c:manualLayout>
          </c:layout>
        </c:title>
        <c:numFmt formatCode="0%" sourceLinked="1"/>
        <c:tickLblPos val="nextTo"/>
        <c:crossAx val="58325248"/>
        <c:crosses val="autoZero"/>
        <c:crossBetween val="midCat"/>
        <c:majorUnit val="0.2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0.45098</cdr:x>
      <cdr:y>0.53448</cdr:y>
    </cdr:from>
    <cdr:to>
      <cdr:x>0.74019</cdr:x>
      <cdr:y>0.7069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05200" y="2362200"/>
          <a:ext cx="2247856" cy="76202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 anchor="ctr" anchorCtr="0"/>
        <a:lstStyle xmlns:a="http://schemas.openxmlformats.org/drawingml/2006/main"/>
        <a:p xmlns:a="http://schemas.openxmlformats.org/drawingml/2006/main">
          <a:pPr algn="ctr"/>
          <a:r>
            <a:rPr lang="en-US" sz="1600" b="1" dirty="0">
              <a:solidFill>
                <a:schemeClr val="bg2">
                  <a:lumMod val="20000"/>
                  <a:lumOff val="80000"/>
                </a:schemeClr>
              </a:solidFill>
            </a:rPr>
            <a:t>Began</a:t>
          </a:r>
          <a:r>
            <a:rPr lang="en-US" sz="1600" b="1" baseline="0" dirty="0">
              <a:solidFill>
                <a:schemeClr val="bg2">
                  <a:lumMod val="20000"/>
                  <a:lumOff val="80000"/>
                </a:schemeClr>
              </a:solidFill>
            </a:rPr>
            <a:t> vaccinating caregiver at hospital</a:t>
          </a:r>
          <a:endParaRPr lang="en-US" sz="1600" b="1" dirty="0">
            <a:solidFill>
              <a:schemeClr val="bg2">
                <a:lumMod val="20000"/>
                <a:lumOff val="80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0EAE2-8BE6-49A3-BD88-0B9194B70481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90757-0BD1-4901-84AA-F9E90D663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C9298-E09A-4394-A698-17EAC5A559F4}" type="datetimeFigureOut">
              <a:rPr lang="en-US" smtClean="0"/>
              <a:pPr/>
              <a:t>11/18/2011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CEC33-FD19-47CA-BBEC-A2534A943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77C613-E02C-4358-A192-F7E4F01DFA7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Chosen based on several factors</a:t>
            </a:r>
          </a:p>
          <a:p>
            <a:pPr lvl="1"/>
            <a:r>
              <a:rPr lang="en-US" dirty="0" smtClean="0"/>
              <a:t>Number of births in 2007 – Only enough vaccine</a:t>
            </a:r>
            <a:r>
              <a:rPr lang="en-US" baseline="0" dirty="0" smtClean="0"/>
              <a:t> for 800 births (1600 doses)</a:t>
            </a:r>
            <a:endParaRPr lang="en-US" dirty="0" smtClean="0"/>
          </a:p>
          <a:p>
            <a:pPr lvl="1"/>
            <a:r>
              <a:rPr lang="en-US" dirty="0" smtClean="0"/>
              <a:t>VFC enrollment (Universal </a:t>
            </a:r>
            <a:r>
              <a:rPr lang="en-US" dirty="0" err="1" smtClean="0"/>
              <a:t>Hep</a:t>
            </a:r>
            <a:r>
              <a:rPr lang="en-US" dirty="0" smtClean="0"/>
              <a:t> B program through VFC)</a:t>
            </a:r>
          </a:p>
          <a:p>
            <a:pPr lvl="1"/>
            <a:r>
              <a:rPr lang="en-US" dirty="0" smtClean="0"/>
              <a:t>Proximity of the Local Health Department to the hospital</a:t>
            </a:r>
          </a:p>
          <a:p>
            <a:pPr lvl="1"/>
            <a:r>
              <a:rPr lang="en-US" dirty="0" smtClean="0"/>
              <a:t>Hospital within a day’s drive from KDHE</a:t>
            </a:r>
          </a:p>
          <a:p>
            <a:pPr lvl="1"/>
            <a:r>
              <a:rPr lang="en-US" dirty="0" smtClean="0"/>
              <a:t>Hospital obtaining approval from administration and medical staff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727C9E-0E60-4E8D-9585-769F44A4D79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3821CF-23B7-4243-A781-FB69AF75F7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3821CF-23B7-4243-A781-FB69AF75F7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3821CF-23B7-4243-A781-FB69AF75F7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3821CF-23B7-4243-A781-FB69AF75F7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337E97-869F-449C-9DCC-34EA94DB28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455826-76FC-4071-9796-7E050903B0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74B8B4-869D-46C7-97AE-5542FFFB8C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91B3F6-2526-422A-95AB-63A235E584D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CEC33-FD19-47CA-BBEC-A2534A943A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DD2E7E-92BB-4D2F-87BC-E474422F0F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In the Pertussis Surveillance Reports, 2002-2005, cases of </a:t>
            </a:r>
            <a:r>
              <a:rPr lang="en-US" dirty="0" err="1" smtClean="0"/>
              <a:t>pertussis</a:t>
            </a:r>
            <a:r>
              <a:rPr lang="en-US" dirty="0" smtClean="0"/>
              <a:t> reported to the CDC were noted to be at a 45-year high with a 122% increase noted between 2003 and 2004.</a:t>
            </a:r>
            <a:br>
              <a:rPr lang="en-US" dirty="0" smtClean="0"/>
            </a:br>
            <a:r>
              <a:rPr lang="en-US" dirty="0" smtClean="0"/>
              <a:t>Even knowing that the majority of cases may go unreported, it is clear that the greatest increase in reported </a:t>
            </a:r>
            <a:r>
              <a:rPr lang="en-US" dirty="0" err="1" smtClean="0"/>
              <a:t>pertussis</a:t>
            </a:r>
            <a:r>
              <a:rPr lang="en-US" dirty="0" smtClean="0"/>
              <a:t> cases has been among adolescents and adults. The greatest complication of </a:t>
            </a:r>
            <a:r>
              <a:rPr lang="en-US" dirty="0" err="1" smtClean="0"/>
              <a:t>pertussis</a:t>
            </a:r>
            <a:r>
              <a:rPr lang="en-US" dirty="0" smtClean="0"/>
              <a:t> in this age group is the fact that they can</a:t>
            </a:r>
            <a:r>
              <a:rPr lang="en-US" baseline="0" dirty="0" smtClean="0"/>
              <a:t> </a:t>
            </a:r>
            <a:r>
              <a:rPr lang="en-US" dirty="0" smtClean="0"/>
              <a:t>pass this infectious disease on to the infant population who fare much worse with the disease.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3EE807-7128-44EC-AD59-8D815198263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48382C-424D-48D4-B75D-14FB0DB808E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0CC768-5CF8-495C-B8CF-E7AF36854FE8}" type="datetime1">
              <a:rPr lang="en-US" smtClean="0"/>
              <a:pPr/>
              <a:t>11/18/2011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A59BB8-4CF1-44F2-9975-C87F31A93B1E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9DE1BF-AC70-4B8C-ABB4-3988D1F687A0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D4D4-FE06-4D2F-A747-D9AA1ECB6B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38F149-BCE3-4195-82E5-E3B4CF7650E5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E973A8-6C4F-4DCC-A106-F3B445B9BECC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735E24-5A37-4C23-BE64-34D7457DE218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FF3C52D-CD3C-412B-94D5-43F4537893C6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7DAC5F-C181-4DD1-870C-932A09603744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7D7044-3ED9-4EF7-9426-87E0E42CDAA3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7FCD0B-8146-450D-AE24-752B8165C2D1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FCBEE4-F79B-44F0-8545-6D3DF9733382}" type="datetime1">
              <a:rPr lang="en-US" smtClean="0"/>
              <a:pPr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73E5F6-6843-4F48-8383-DC25C39509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A22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69634" name="Picture 2" descr="http://kdhenet/Images/kansas_astra/KS_KDHELogo_White-Gold_1.25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057" y="6172200"/>
            <a:ext cx="857250" cy="581025"/>
          </a:xfrm>
          <a:prstGeom prst="rect">
            <a:avLst/>
          </a:prstGeom>
          <a:noFill/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Lessons Learned in Implementing a Cocoon Program to Prevent Infant Pertussis at Four Kansas Hospitals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Autofit/>
          </a:bodyPr>
          <a:lstStyle/>
          <a:p>
            <a:r>
              <a:rPr lang="en-US" sz="2100" dirty="0" smtClean="0"/>
              <a:t>Elizabeth Lawlor, MS</a:t>
            </a:r>
          </a:p>
          <a:p>
            <a:r>
              <a:rPr lang="en-US" sz="2100" dirty="0" smtClean="0"/>
              <a:t>Epidemiologist</a:t>
            </a:r>
          </a:p>
          <a:p>
            <a:r>
              <a:rPr lang="en-US" sz="2100" dirty="0" smtClean="0"/>
              <a:t>Coauthor: Martha Siemsen, ARNP-BC, Medical Investigator</a:t>
            </a:r>
          </a:p>
          <a:p>
            <a:r>
              <a:rPr lang="en-US" sz="2100" dirty="0" smtClean="0"/>
              <a:t>Bureau of Epidemiology and Public Health Informatics</a:t>
            </a:r>
          </a:p>
          <a:p>
            <a:r>
              <a:rPr lang="en-US" sz="2100" dirty="0" smtClean="0"/>
              <a:t>Kansas Department of Health and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Pilot Program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900" dirty="0" smtClean="0"/>
              <a:t>Increase </a:t>
            </a:r>
            <a:r>
              <a:rPr lang="en-US" sz="2900" dirty="0" err="1" smtClean="0"/>
              <a:t>pertussis</a:t>
            </a:r>
            <a:r>
              <a:rPr lang="en-US" sz="2900" dirty="0" smtClean="0"/>
              <a:t> awareness through education</a:t>
            </a:r>
          </a:p>
          <a:p>
            <a:pPr lvl="1"/>
            <a:r>
              <a:rPr lang="en-US" sz="2500" dirty="0" smtClean="0"/>
              <a:t>Health care providers</a:t>
            </a:r>
          </a:p>
          <a:p>
            <a:pPr lvl="1"/>
            <a:r>
              <a:rPr lang="en-US" sz="2500" dirty="0" smtClean="0"/>
              <a:t>Families of newborns</a:t>
            </a:r>
          </a:p>
          <a:p>
            <a:r>
              <a:rPr lang="en-US" sz="2900" dirty="0" smtClean="0"/>
              <a:t>To immunize 80% of postpartum women delivering at project hospitals</a:t>
            </a:r>
          </a:p>
          <a:p>
            <a:r>
              <a:rPr lang="en-US" sz="2900" dirty="0" smtClean="0"/>
              <a:t>To immunize 1 primary caregiver designated by the new mother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chosen ones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of births</a:t>
            </a:r>
          </a:p>
          <a:p>
            <a:r>
              <a:rPr lang="en-US" dirty="0" smtClean="0"/>
              <a:t>Vaccines for Children (VFC) enrollment </a:t>
            </a:r>
          </a:p>
          <a:p>
            <a:r>
              <a:rPr lang="en-US" dirty="0" smtClean="0"/>
              <a:t>Location</a:t>
            </a:r>
          </a:p>
          <a:p>
            <a:r>
              <a:rPr lang="en-US" dirty="0" smtClean="0"/>
              <a:t>Willingness to participate</a:t>
            </a:r>
          </a:p>
          <a:p>
            <a:endParaRPr lang="en-US" dirty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 cstate="print"/>
          <a:srcRect l="2894" t="25414" r="2553" b="20331"/>
          <a:stretch>
            <a:fillRect/>
          </a:stretch>
        </p:blipFill>
        <p:spPr bwMode="auto">
          <a:xfrm>
            <a:off x="3124200" y="2590800"/>
            <a:ext cx="559711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5-Point Star 4"/>
          <p:cNvSpPr/>
          <p:nvPr/>
        </p:nvSpPr>
        <p:spPr>
          <a:xfrm>
            <a:off x="7524750" y="3543300"/>
            <a:ext cx="228600" cy="2286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 Implementation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January 2010: Presentations to hospitals and local health departments</a:t>
            </a:r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Mom </a:t>
            </a:r>
          </a:p>
          <a:p>
            <a:pPr lvl="2"/>
            <a:r>
              <a:rPr lang="en-US" dirty="0" smtClean="0"/>
              <a:t>Standing orders for postpartum </a:t>
            </a:r>
            <a:r>
              <a:rPr lang="en-US" dirty="0" err="1" smtClean="0"/>
              <a:t>Tdap</a:t>
            </a:r>
            <a:endParaRPr lang="en-US" dirty="0" smtClean="0"/>
          </a:p>
          <a:p>
            <a:pPr lvl="2"/>
            <a:r>
              <a:rPr lang="en-US" dirty="0" err="1" smtClean="0"/>
              <a:t>Tdap</a:t>
            </a:r>
            <a:r>
              <a:rPr lang="en-US" dirty="0" smtClean="0"/>
              <a:t> administered on hospital discharge</a:t>
            </a:r>
          </a:p>
          <a:p>
            <a:pPr lvl="1"/>
            <a:r>
              <a:rPr lang="en-US" dirty="0" smtClean="0"/>
              <a:t>Caregiver</a:t>
            </a:r>
          </a:p>
          <a:p>
            <a:pPr lvl="2"/>
            <a:r>
              <a:rPr lang="en-US" dirty="0" smtClean="0"/>
              <a:t> Voucher given during pre-registration or during hospital stay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Voucher</a:t>
            </a:r>
            <a:endParaRPr lang="en-US" dirty="0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209800" y="2133600"/>
            <a:ext cx="48006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Pertussis Vaccine Voucher</a:t>
            </a:r>
            <a:endParaRPr kumimoji="0" lang="en-US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Mom’s Initials: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____________  	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Date: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Relationship to newborn: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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Parent	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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Grandparent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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Other 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Franklin County Health Department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1418 South Main St, Ottawa, KS </a:t>
            </a:r>
            <a:endParaRPr kumimoji="0" lang="en-US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(785) 229-3530</a:t>
            </a:r>
            <a:endParaRPr kumimoji="0" lang="en-US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M, T, R, F 7 – 4:30, W 7 – 6:15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(January – June 2010)</a:t>
            </a:r>
          </a:p>
        </p:txBody>
      </p:sp>
      <p:sp>
        <p:nvSpPr>
          <p:cNvPr id="14368" name="TextBox 7"/>
          <p:cNvSpPr txBox="1">
            <a:spLocks noChangeArrowheads="1"/>
          </p:cNvSpPr>
          <p:nvPr/>
        </p:nvSpPr>
        <p:spPr bwMode="auto">
          <a:xfrm>
            <a:off x="2362200" y="4267200"/>
            <a:ext cx="5029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Total number of births: </a:t>
            </a:r>
            <a:r>
              <a:rPr lang="en-US" sz="3200" dirty="0" smtClean="0"/>
              <a:t>248</a:t>
            </a:r>
          </a:p>
          <a:p>
            <a:endParaRPr lang="en-US" sz="3200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609600" y="1600200"/>
          <a:ext cx="38862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89916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Post Partum Women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Vaccinated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Percent Vaccinated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83.9%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(January – June 2010)</a:t>
            </a:r>
          </a:p>
        </p:txBody>
      </p:sp>
      <p:sp>
        <p:nvSpPr>
          <p:cNvPr id="14368" name="TextBox 7"/>
          <p:cNvSpPr txBox="1">
            <a:spLocks noChangeArrowheads="1"/>
          </p:cNvSpPr>
          <p:nvPr/>
        </p:nvSpPr>
        <p:spPr bwMode="auto">
          <a:xfrm>
            <a:off x="2362200" y="4267200"/>
            <a:ext cx="5029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Total number of births: </a:t>
            </a:r>
            <a:r>
              <a:rPr lang="en-US" sz="3200" dirty="0" smtClean="0"/>
              <a:t>248</a:t>
            </a:r>
          </a:p>
          <a:p>
            <a:endParaRPr lang="en-US" sz="3200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609600" y="1600200"/>
          <a:ext cx="38862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89916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Post Partum Women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Vaccinated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Percent Vaccinated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83.9%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2590800" y="3352800"/>
            <a:ext cx="1752600" cy="45720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(January – June 2010)</a:t>
            </a:r>
          </a:p>
        </p:txBody>
      </p:sp>
      <p:sp>
        <p:nvSpPr>
          <p:cNvPr id="14368" name="TextBox 7"/>
          <p:cNvSpPr txBox="1">
            <a:spLocks noChangeArrowheads="1"/>
          </p:cNvSpPr>
          <p:nvPr/>
        </p:nvSpPr>
        <p:spPr bwMode="auto">
          <a:xfrm>
            <a:off x="2362200" y="4267200"/>
            <a:ext cx="5029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Total number of births: </a:t>
            </a:r>
            <a:r>
              <a:rPr lang="en-US" sz="3200" dirty="0" smtClean="0"/>
              <a:t>248</a:t>
            </a:r>
          </a:p>
          <a:p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800600" y="1600200"/>
          <a:ext cx="38862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89916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Primary Caregivers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Vaccinated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Percent Vaccinated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16.9%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609600" y="1600200"/>
          <a:ext cx="38862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89916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Post Partum Women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Vaccinated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Percent Vaccinated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83.9%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(January – June 2010)</a:t>
            </a:r>
          </a:p>
        </p:txBody>
      </p:sp>
      <p:sp>
        <p:nvSpPr>
          <p:cNvPr id="14368" name="TextBox 7"/>
          <p:cNvSpPr txBox="1">
            <a:spLocks noChangeArrowheads="1"/>
          </p:cNvSpPr>
          <p:nvPr/>
        </p:nvSpPr>
        <p:spPr bwMode="auto">
          <a:xfrm>
            <a:off x="2362200" y="4267200"/>
            <a:ext cx="5029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Total number of births: </a:t>
            </a:r>
            <a:r>
              <a:rPr lang="en-US" sz="3200" dirty="0" smtClean="0"/>
              <a:t>248</a:t>
            </a:r>
          </a:p>
          <a:p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800600" y="1600200"/>
          <a:ext cx="38862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89916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Primary Caregivers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Vaccinated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Percent Vaccinated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16.9%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609600" y="1600200"/>
          <a:ext cx="38862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89916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Post Partum Women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Vaccinated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Percent Vaccinated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83.9%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6858000" y="3352800"/>
            <a:ext cx="1752600" cy="45720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for a Change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Postpartum vaccination on target</a:t>
            </a:r>
          </a:p>
          <a:p>
            <a:r>
              <a:rPr lang="en-US" dirty="0" smtClean="0"/>
              <a:t>Primary caregiver vaccination rate lower than expected</a:t>
            </a:r>
          </a:p>
          <a:p>
            <a:r>
              <a:rPr lang="en-US" dirty="0" smtClean="0"/>
              <a:t>Barriers identified:</a:t>
            </a:r>
          </a:p>
          <a:p>
            <a:pPr lvl="1"/>
            <a:r>
              <a:rPr lang="en-US" dirty="0" smtClean="0"/>
              <a:t>Fear of Needles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Lost voucher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Health Department Differences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990600" y="1676400"/>
          <a:ext cx="6932311" cy="351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4711"/>
                <a:gridCol w="1828800"/>
                <a:gridCol w="1828800"/>
              </a:tblGrid>
              <a:tr h="736357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County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County 2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Appointment Needed?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Administration Fee Charged?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Local</a:t>
                      </a:r>
                      <a:r>
                        <a:rPr lang="en-US" b="1" baseline="0" dirty="0" smtClean="0"/>
                        <a:t> health department resources used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Healthy start nurses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Packets</a:t>
                      </a:r>
                      <a:r>
                        <a:rPr lang="en-US" baseline="0" dirty="0" smtClean="0"/>
                        <a:t> sent to new parents</a:t>
                      </a:r>
                      <a:endParaRPr lang="en-US" dirty="0" smtClean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Proximity</a:t>
                      </a:r>
                      <a:r>
                        <a:rPr lang="en-US" b="1" baseline="0" dirty="0" smtClean="0"/>
                        <a:t> to hospital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Across the</a:t>
                      </a:r>
                      <a:r>
                        <a:rPr lang="en-US" baseline="0" dirty="0" smtClean="0"/>
                        <a:t> street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Across the street</a:t>
                      </a:r>
                    </a:p>
                  </a:txBody>
                  <a:tcPr anchor="ctr"/>
                </a:tc>
              </a:tr>
              <a:tr h="76597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Caregiver</a:t>
                      </a:r>
                      <a:r>
                        <a:rPr lang="en-US" b="1" baseline="0" dirty="0" smtClean="0"/>
                        <a:t> Immunization Rates, January – June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27.9%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14.3%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pertussis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Caused by bacterium </a:t>
            </a:r>
            <a:r>
              <a:rPr lang="en-US" i="1" dirty="0" err="1" smtClean="0"/>
              <a:t>Bordetella</a:t>
            </a:r>
            <a:r>
              <a:rPr lang="en-US" i="1" dirty="0" smtClean="0"/>
              <a:t> </a:t>
            </a:r>
            <a:r>
              <a:rPr lang="en-US" i="1" dirty="0" err="1" smtClean="0"/>
              <a:t>pertussis</a:t>
            </a:r>
            <a:endParaRPr lang="en-US" dirty="0" smtClean="0"/>
          </a:p>
          <a:p>
            <a:r>
              <a:rPr lang="en-US" dirty="0" smtClean="0"/>
              <a:t>Known as whooping cough</a:t>
            </a:r>
          </a:p>
          <a:p>
            <a:r>
              <a:rPr lang="en-US" dirty="0" smtClean="0"/>
              <a:t>Highly contagious</a:t>
            </a:r>
          </a:p>
          <a:p>
            <a:r>
              <a:rPr lang="en-US" dirty="0" smtClean="0"/>
              <a:t>Symptoms: uncontrollable, violent coughing – can result in difficulty breathing</a:t>
            </a:r>
          </a:p>
          <a:p>
            <a:r>
              <a:rPr lang="en-US" dirty="0" smtClean="0"/>
              <a:t>Can be fatal</a:t>
            </a:r>
          </a:p>
          <a:p>
            <a:r>
              <a:rPr lang="en-US" dirty="0" smtClean="0"/>
              <a:t>Immunization can be used to protect against </a:t>
            </a:r>
            <a:r>
              <a:rPr lang="en-US" dirty="0" err="1" smtClean="0"/>
              <a:t>pertussis</a:t>
            </a:r>
            <a:endParaRPr lang="en-US" dirty="0" smtClean="0"/>
          </a:p>
        </p:txBody>
      </p:sp>
      <p:pic>
        <p:nvPicPr>
          <p:cNvPr id="4" name="Picture 3" descr="imagesCACFXGA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228600"/>
            <a:ext cx="1752600" cy="1343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Health Department Differences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990600" y="1676400"/>
          <a:ext cx="6932311" cy="351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4711"/>
                <a:gridCol w="1828800"/>
                <a:gridCol w="1828800"/>
              </a:tblGrid>
              <a:tr h="736357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County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County 2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Appointment Needed?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Administration Fee Charged?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Local</a:t>
                      </a:r>
                      <a:r>
                        <a:rPr lang="en-US" b="1" baseline="0" dirty="0" smtClean="0"/>
                        <a:t> health department resources used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Healthy start nurses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Packets</a:t>
                      </a:r>
                      <a:r>
                        <a:rPr lang="en-US" baseline="0" dirty="0" smtClean="0"/>
                        <a:t> sent to new parents</a:t>
                      </a:r>
                      <a:endParaRPr lang="en-US" dirty="0" smtClean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Proximity</a:t>
                      </a:r>
                      <a:r>
                        <a:rPr lang="en-US" b="1" baseline="0" dirty="0" smtClean="0"/>
                        <a:t> to hospital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Across the</a:t>
                      </a:r>
                      <a:r>
                        <a:rPr lang="en-US" baseline="0" dirty="0" smtClean="0"/>
                        <a:t> street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Across the street</a:t>
                      </a:r>
                    </a:p>
                  </a:txBody>
                  <a:tcPr anchor="ctr"/>
                </a:tc>
              </a:tr>
              <a:tr h="76597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Caregiver</a:t>
                      </a:r>
                      <a:r>
                        <a:rPr lang="en-US" b="1" baseline="0" dirty="0" smtClean="0"/>
                        <a:t> Immunization Rates, January – June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27.9%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14.3%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324350" y="4495800"/>
            <a:ext cx="3581400" cy="6096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Enhancements</a:t>
            </a:r>
          </a:p>
        </p:txBody>
      </p:sp>
      <p:sp>
        <p:nvSpPr>
          <p:cNvPr id="1638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Standing order for family member vaccination prior to mother and infant discharge</a:t>
            </a:r>
          </a:p>
          <a:p>
            <a:r>
              <a:rPr lang="en-US" dirty="0" smtClean="0"/>
              <a:t>Involve stake holders</a:t>
            </a:r>
          </a:p>
          <a:p>
            <a:pPr lvl="1"/>
            <a:r>
              <a:rPr lang="en-US" dirty="0" smtClean="0"/>
              <a:t>Medical Records, Nursing staff, Pharmacists, Pediatricians, OB/GYN, Local Health Departments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Stumbling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Admission to the hospital versus no admission for designated family member</a:t>
            </a:r>
          </a:p>
          <a:p>
            <a:pPr lvl="1"/>
            <a:r>
              <a:rPr lang="en-US" dirty="0" smtClean="0"/>
              <a:t>Liability concerns</a:t>
            </a:r>
          </a:p>
          <a:p>
            <a:pPr lvl="1"/>
            <a:r>
              <a:rPr lang="en-US" dirty="0" smtClean="0"/>
              <a:t>Tracking methods</a:t>
            </a:r>
          </a:p>
          <a:p>
            <a:pPr lvl="1"/>
            <a:r>
              <a:rPr lang="en-US" dirty="0" smtClean="0"/>
              <a:t>Cost</a:t>
            </a:r>
          </a:p>
          <a:p>
            <a:r>
              <a:rPr lang="en-US" dirty="0" smtClean="0"/>
              <a:t>Hospital conglomerates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Ransom Memorial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457200" y="1447800"/>
          <a:ext cx="7772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 flipH="1" flipV="1">
            <a:off x="3886597" y="4419203"/>
            <a:ext cx="457994" cy="1588"/>
          </a:xfrm>
          <a:prstGeom prst="straightConnector1">
            <a:avLst/>
          </a:prstGeom>
          <a:ln w="38100">
            <a:solidFill>
              <a:schemeClr val="bg2">
                <a:lumMod val="20000"/>
                <a:lumOff val="8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laid plans</a:t>
            </a:r>
          </a:p>
          <a:p>
            <a:r>
              <a:rPr lang="en-US" dirty="0" smtClean="0"/>
              <a:t>There’s more than one way to skin a cat</a:t>
            </a:r>
          </a:p>
          <a:p>
            <a:r>
              <a:rPr lang="en-US" dirty="0" smtClean="0"/>
              <a:t>Get them while they’re hot</a:t>
            </a:r>
          </a:p>
          <a:p>
            <a:r>
              <a:rPr lang="en-US" dirty="0" smtClean="0"/>
              <a:t>Don’t throw the baby out with the bath water</a:t>
            </a:r>
          </a:p>
          <a:p>
            <a:r>
              <a:rPr lang="en-US" dirty="0" smtClean="0"/>
              <a:t>It takes a village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health departments offered </a:t>
            </a:r>
            <a:r>
              <a:rPr lang="en-US" dirty="0" err="1" smtClean="0"/>
              <a:t>Tdap</a:t>
            </a:r>
            <a:r>
              <a:rPr lang="en-US" dirty="0" smtClean="0"/>
              <a:t> to vaccinate new parents</a:t>
            </a:r>
          </a:p>
          <a:p>
            <a:r>
              <a:rPr lang="en-US" dirty="0" err="1" smtClean="0"/>
              <a:t>Tdap</a:t>
            </a:r>
            <a:r>
              <a:rPr lang="en-US" dirty="0" smtClean="0"/>
              <a:t> offered to hospitals to vaccinate mom and caregiver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Needed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Continued education </a:t>
            </a:r>
            <a:r>
              <a:rPr lang="en-US" dirty="0" smtClean="0"/>
              <a:t>of hospitals and OB/</a:t>
            </a:r>
            <a:r>
              <a:rPr lang="en-US" dirty="0" err="1" smtClean="0"/>
              <a:t>Gyns</a:t>
            </a:r>
            <a:r>
              <a:rPr lang="en-US" dirty="0" smtClean="0"/>
              <a:t> about importance of vaccinating </a:t>
            </a:r>
          </a:p>
          <a:p>
            <a:pPr lvl="1"/>
            <a:r>
              <a:rPr lang="en-US" dirty="0" smtClean="0"/>
              <a:t>New recommendations by ACIP</a:t>
            </a:r>
          </a:p>
          <a:p>
            <a:r>
              <a:rPr lang="en-US" dirty="0" smtClean="0"/>
              <a:t>Educate new moms on pertussis</a:t>
            </a:r>
          </a:p>
          <a:p>
            <a:pPr lvl="1"/>
            <a:r>
              <a:rPr lang="en-US" dirty="0" smtClean="0"/>
              <a:t>Brochures, etc.</a:t>
            </a:r>
          </a:p>
          <a:p>
            <a:r>
              <a:rPr lang="en-US" dirty="0" smtClean="0"/>
              <a:t>Work with hospitals to overcome barriers to vaccinating caregivers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KDHE Staff</a:t>
            </a:r>
          </a:p>
          <a:p>
            <a:pPr lvl="1"/>
            <a:r>
              <a:rPr lang="en-US" sz="1600" b="1" dirty="0" smtClean="0"/>
              <a:t>Martha Siemsen, ARNP-BC</a:t>
            </a:r>
          </a:p>
          <a:p>
            <a:pPr lvl="1"/>
            <a:r>
              <a:rPr lang="en-US" sz="1600" b="1" dirty="0" smtClean="0"/>
              <a:t>Sue Bowden, RN, BS</a:t>
            </a:r>
          </a:p>
          <a:p>
            <a:pPr lvl="1"/>
            <a:r>
              <a:rPr lang="en-US" sz="1600" b="1" dirty="0" smtClean="0"/>
              <a:t>Immunization Staff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Franklin County Health Department</a:t>
            </a:r>
          </a:p>
          <a:p>
            <a:pPr lvl="1"/>
            <a:r>
              <a:rPr lang="en-US" sz="1600" b="1" dirty="0" smtClean="0"/>
              <a:t>Midge Ransom – Administrator</a:t>
            </a:r>
          </a:p>
          <a:p>
            <a:pPr lvl="1"/>
            <a:r>
              <a:rPr lang="en-US" sz="1600" b="1" dirty="0" smtClean="0"/>
              <a:t>Rebecca Hastings – Immunizations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Montgomery County Health Department</a:t>
            </a:r>
          </a:p>
          <a:p>
            <a:pPr lvl="1"/>
            <a:r>
              <a:rPr lang="en-US" sz="1600" b="1" dirty="0" smtClean="0"/>
              <a:t>Ruth Bardwell – Administrator</a:t>
            </a:r>
          </a:p>
          <a:p>
            <a:pPr lvl="1"/>
            <a:r>
              <a:rPr lang="en-US" sz="1600" b="1" dirty="0" smtClean="0"/>
              <a:t>Carolyn Mueller – Immunizations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Dickinson County Health Department</a:t>
            </a:r>
          </a:p>
          <a:p>
            <a:pPr lvl="1"/>
            <a:r>
              <a:rPr lang="en-US" sz="1600" b="1" dirty="0" smtClean="0"/>
              <a:t>Linda Davies – Administrator</a:t>
            </a:r>
          </a:p>
          <a:p>
            <a:pPr lvl="1"/>
            <a:r>
              <a:rPr lang="en-US" sz="1600" b="1" dirty="0" smtClean="0"/>
              <a:t>Brenda Weaver – Immunizations</a:t>
            </a:r>
            <a:endParaRPr lang="en-US" sz="1400" b="1" dirty="0" smtClean="0"/>
          </a:p>
          <a:p>
            <a:r>
              <a:rPr lang="en-US" sz="1600" b="1" dirty="0" smtClean="0"/>
              <a:t>All HCP’s who care for pregnant women and their newborn infants</a:t>
            </a:r>
          </a:p>
          <a:p>
            <a:pPr lvl="2">
              <a:buFont typeface="Arial" charset="0"/>
              <a:buNone/>
            </a:pPr>
            <a:endParaRPr lang="en-US" sz="1200" b="1" dirty="0" smtClean="0"/>
          </a:p>
        </p:txBody>
      </p:sp>
      <p:sp>
        <p:nvSpPr>
          <p:cNvPr id="1946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Ransom Memorial Hospital</a:t>
            </a:r>
          </a:p>
          <a:p>
            <a:pPr lvl="1"/>
            <a:r>
              <a:rPr lang="en-US" sz="1600" b="1" dirty="0" smtClean="0"/>
              <a:t>Larry Felix – Administrator</a:t>
            </a:r>
          </a:p>
          <a:p>
            <a:pPr lvl="1"/>
            <a:r>
              <a:rPr lang="en-US" sz="1600" b="1" dirty="0" smtClean="0"/>
              <a:t>Justine Fine – OB Nurse Manager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Coffeyville Memorial Hospital</a:t>
            </a:r>
          </a:p>
          <a:p>
            <a:pPr lvl="1"/>
            <a:r>
              <a:rPr lang="en-US" sz="1600" b="1" dirty="0" smtClean="0"/>
              <a:t>Jerry Marquette – Administrator</a:t>
            </a:r>
          </a:p>
          <a:p>
            <a:pPr lvl="1"/>
            <a:r>
              <a:rPr lang="en-US" sz="1600" b="1" dirty="0" smtClean="0"/>
              <a:t>Carla Robson – OB Nurse Manager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Memorial Hospital-Abilene</a:t>
            </a:r>
          </a:p>
          <a:p>
            <a:pPr lvl="1"/>
            <a:r>
              <a:rPr lang="en-US" sz="1600" b="1" dirty="0" smtClean="0"/>
              <a:t>Mark A Miller – Administrator</a:t>
            </a:r>
          </a:p>
          <a:p>
            <a:pPr lvl="1"/>
            <a:r>
              <a:rPr lang="en-US" sz="1600" b="1" dirty="0" smtClean="0"/>
              <a:t>Teresa Hudson – OB Nurse Manager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Mercy Hospital Independence</a:t>
            </a:r>
          </a:p>
          <a:p>
            <a:pPr lvl="1"/>
            <a:r>
              <a:rPr lang="en-US" sz="1600" b="1" dirty="0" smtClean="0"/>
              <a:t>Eric </a:t>
            </a:r>
            <a:r>
              <a:rPr lang="en-US" sz="1600" b="1" dirty="0" err="1" smtClean="0"/>
              <a:t>Ammons</a:t>
            </a:r>
            <a:r>
              <a:rPr lang="en-US" sz="1600" b="1" dirty="0" smtClean="0"/>
              <a:t> - Administrator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lvl="1"/>
            <a:r>
              <a:rPr lang="en-US" sz="1600" b="1" dirty="0" err="1" smtClean="0"/>
              <a:t>Jenn</a:t>
            </a:r>
            <a:r>
              <a:rPr lang="en-US" sz="1600" b="1" dirty="0" smtClean="0"/>
              <a:t> Wintjen – OB Nurse Manager</a:t>
            </a:r>
          </a:p>
          <a:p>
            <a:pPr lvl="1"/>
            <a:endParaRPr lang="en-US" sz="1600" b="1" dirty="0" smtClean="0"/>
          </a:p>
          <a:p>
            <a:pPr lvl="1"/>
            <a:endParaRPr lang="en-US" sz="1600" b="1" dirty="0" smtClean="0"/>
          </a:p>
          <a:p>
            <a:pPr lvl="1"/>
            <a:endParaRPr lang="en-US" sz="1200" b="1" dirty="0" smtClean="0">
              <a:solidFill>
                <a:srgbClr val="FF0000"/>
              </a:solidFill>
            </a:endParaRPr>
          </a:p>
          <a:p>
            <a:pPr lvl="1"/>
            <a:endParaRPr lang="en-US" sz="1200" b="1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	</a:t>
            </a:r>
          </a:p>
        </p:txBody>
      </p:sp>
      <p:pic>
        <p:nvPicPr>
          <p:cNvPr id="19465" name="Picture 8" descr="preemie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5029200"/>
            <a:ext cx="1504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dirty="0" smtClean="0"/>
              <a:t>Elizabeth Lawlor, MS</a:t>
            </a:r>
          </a:p>
          <a:p>
            <a:pPr algn="ctr">
              <a:buNone/>
            </a:pPr>
            <a:r>
              <a:rPr lang="en-US" sz="2800" dirty="0" smtClean="0"/>
              <a:t>Epidemiologist</a:t>
            </a:r>
          </a:p>
          <a:p>
            <a:pPr algn="ctr">
              <a:buNone/>
            </a:pPr>
            <a:r>
              <a:rPr lang="en-US" sz="2800" dirty="0" smtClean="0"/>
              <a:t>Bureau of Epidemiology and Public Health Informatics</a:t>
            </a:r>
          </a:p>
          <a:p>
            <a:pPr algn="ctr">
              <a:buNone/>
            </a:pPr>
            <a:r>
              <a:rPr lang="en-US" sz="2800" dirty="0" smtClean="0"/>
              <a:t>Kansas Department of Health and Environment</a:t>
            </a:r>
          </a:p>
          <a:p>
            <a:pPr algn="ctr">
              <a:buNone/>
            </a:pPr>
            <a:r>
              <a:rPr lang="en-US" sz="2800" dirty="0" smtClean="0"/>
              <a:t>785-368-8208</a:t>
            </a:r>
          </a:p>
          <a:p>
            <a:pPr algn="ctr">
              <a:buNone/>
            </a:pPr>
            <a:r>
              <a:rPr lang="en-US" sz="2800" dirty="0" smtClean="0"/>
              <a:t> elawlor@kdheks.gov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diagnosed with Pertussis</a:t>
            </a:r>
            <a:br>
              <a:rPr lang="en-US" dirty="0" smtClean="0"/>
            </a:br>
            <a:r>
              <a:rPr lang="en-US" sz="3600" dirty="0" smtClean="0"/>
              <a:t>by age group, United States 1997-2000</a:t>
            </a:r>
            <a:endParaRPr lang="en-US" sz="36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90600" y="1676400"/>
          <a:ext cx="7162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67400" y="5715000"/>
            <a:ext cx="31432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Centers for Disease Control and Prevention. Pertussis – United States, 1997-2000.  MMWR 2002; 51: 73-76.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Hospitalizations due to Pertussis</a:t>
            </a:r>
            <a:br>
              <a:rPr lang="en-US" dirty="0" smtClean="0"/>
            </a:br>
            <a:r>
              <a:rPr lang="en-US" sz="3600" dirty="0" smtClean="0"/>
              <a:t>by age group, United States 1997-2000</a:t>
            </a:r>
            <a:endParaRPr lang="en-US" sz="36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990600" y="1676400"/>
          <a:ext cx="7467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67400" y="5715000"/>
            <a:ext cx="31432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Centers for Disease Control and Prevention. Pertussis – United States, 1997-2000.  MMWR 2002; 51: 73-76.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Pneumonia Secondary to Pertussis </a:t>
            </a:r>
            <a:br>
              <a:rPr lang="en-US" dirty="0" smtClean="0"/>
            </a:br>
            <a:r>
              <a:rPr lang="en-US" sz="3600" dirty="0" smtClean="0"/>
              <a:t>by age group, United States 1997-2000</a:t>
            </a:r>
            <a:endParaRPr lang="en-US" sz="3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990600" y="1676400"/>
          <a:ext cx="74295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867400" y="5715000"/>
            <a:ext cx="31432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Centers for Disease Control and Prevention. Pertussis – United States, 1997-2000.  MMWR 2002; 51: 73-76.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Mortality due to Pertussis </a:t>
            </a:r>
            <a:br>
              <a:rPr lang="en-US" dirty="0" smtClean="0"/>
            </a:br>
            <a:r>
              <a:rPr lang="en-US" sz="3600" dirty="0" smtClean="0"/>
              <a:t>by age group, United States 1997-2000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90600" y="1676400"/>
          <a:ext cx="7467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67400" y="5715000"/>
            <a:ext cx="31432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Centers for Disease Control and Prevention. Pertussis – United States, 1997-2000.  MMWR 2002; 51: 73-76.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Rise of Pertussis Cases Reported to the CDC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5334000"/>
            <a:ext cx="3505200" cy="9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Centers for Disease Control and Prevention.  Summary of </a:t>
            </a:r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Notifiable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 Diseases, 1994-2004. http://www.cdc.gov/osels/ph_surveillance/nndss/annsum/index.htm 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762000" y="1676400"/>
          <a:ext cx="711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Was the Source?</a:t>
            </a:r>
          </a:p>
        </p:txBody>
      </p:sp>
      <p:graphicFrame>
        <p:nvGraphicFramePr>
          <p:cNvPr id="20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1227382" y="1651000"/>
          <a:ext cx="2836617" cy="330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5105400" y="1676400"/>
          <a:ext cx="2836617" cy="330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286000" y="5105400"/>
            <a:ext cx="5029200" cy="338137"/>
            <a:chOff x="2362200" y="5562600"/>
            <a:chExt cx="5029200" cy="338554"/>
          </a:xfrm>
        </p:grpSpPr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2362200" y="5562600"/>
              <a:ext cx="990600" cy="338554"/>
              <a:chOff x="1066800" y="5562600"/>
              <a:chExt cx="990600" cy="33855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066800" y="5638894"/>
                <a:ext cx="152400" cy="15258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3" name="TextBox 10"/>
              <p:cNvSpPr txBox="1">
                <a:spLocks noChangeArrowheads="1"/>
              </p:cNvSpPr>
              <p:nvPr/>
            </p:nvSpPr>
            <p:spPr bwMode="auto">
              <a:xfrm>
                <a:off x="1219200" y="5562600"/>
                <a:ext cx="8382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/>
                  <a:t>Parent</a:t>
                </a:r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6400800" y="5562600"/>
              <a:ext cx="990600" cy="338554"/>
              <a:chOff x="6096000" y="5562600"/>
              <a:chExt cx="990600" cy="33855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096000" y="5638894"/>
                <a:ext cx="152400" cy="15258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1" name="TextBox 12"/>
              <p:cNvSpPr txBox="1">
                <a:spLocks noChangeArrowheads="1"/>
              </p:cNvSpPr>
              <p:nvPr/>
            </p:nvSpPr>
            <p:spPr bwMode="auto">
              <a:xfrm>
                <a:off x="6248400" y="5562600"/>
                <a:ext cx="8382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/>
                  <a:t>Other</a:t>
                </a:r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4724400" y="5562600"/>
              <a:ext cx="1676400" cy="338554"/>
              <a:chOff x="4724400" y="5562600"/>
              <a:chExt cx="1676400" cy="338554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724400" y="5638894"/>
                <a:ext cx="152400" cy="15258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9" name="TextBox 14"/>
              <p:cNvSpPr txBox="1">
                <a:spLocks noChangeArrowheads="1"/>
              </p:cNvSpPr>
              <p:nvPr/>
            </p:nvSpPr>
            <p:spPr bwMode="auto">
              <a:xfrm>
                <a:off x="4876800" y="5562600"/>
                <a:ext cx="1524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dirty="0"/>
                  <a:t>Grandparent</a:t>
                </a: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3505200" y="5562600"/>
              <a:ext cx="990600" cy="338554"/>
              <a:chOff x="2743200" y="5562600"/>
              <a:chExt cx="990600" cy="338554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2743200" y="5638894"/>
                <a:ext cx="152400" cy="15258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7" name="TextBox 16"/>
              <p:cNvSpPr txBox="1">
                <a:spLocks noChangeArrowheads="1"/>
              </p:cNvSpPr>
              <p:nvPr/>
            </p:nvSpPr>
            <p:spPr bwMode="auto">
              <a:xfrm>
                <a:off x="2895600" y="5562600"/>
                <a:ext cx="8382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/>
                  <a:t>Sibling</a:t>
                </a:r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>
            <a:off x="1219200" y="5562600"/>
            <a:ext cx="289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Bisgard et al.  Infant </a:t>
            </a:r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pertussis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: who was the source? </a:t>
            </a:r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Pediatr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 Infect </a:t>
            </a:r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Dis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 J.  2004; 23: 985-9.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29200" y="5562600"/>
            <a:ext cx="31432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Wendelboe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 et al.  Transmission of </a:t>
            </a:r>
            <a:r>
              <a:rPr lang="en-US" sz="1400" i="1" dirty="0" err="1" smtClean="0">
                <a:solidFill>
                  <a:schemeClr val="tx1">
                    <a:lumMod val="75000"/>
                  </a:schemeClr>
                </a:solidFill>
              </a:rPr>
              <a:t>Bordetella</a:t>
            </a:r>
            <a:r>
              <a:rPr lang="en-US" sz="14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i="1" dirty="0" err="1" smtClean="0">
                <a:solidFill>
                  <a:schemeClr val="tx1">
                    <a:lumMod val="75000"/>
                  </a:schemeClr>
                </a:solidFill>
              </a:rPr>
              <a:t>pertussis</a:t>
            </a:r>
            <a:r>
              <a:rPr lang="en-US" sz="1400" i="1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to Young Infants.  </a:t>
            </a:r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Pediatr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 Infect </a:t>
            </a:r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Dis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 J. 2007; 26:293-299.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Cocooning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2001 - The Global Pertussis Initiative (GPI) recommended cocooning: </a:t>
            </a:r>
          </a:p>
          <a:p>
            <a:pPr lvl="1"/>
            <a:r>
              <a:rPr lang="en-US" sz="2400" dirty="0" smtClean="0"/>
              <a:t>Immunization of family members and close contacts of the newborn</a:t>
            </a:r>
          </a:p>
          <a:p>
            <a:r>
              <a:rPr lang="en-US" sz="2800" dirty="0" smtClean="0"/>
              <a:t>2006 - ACIP recommended </a:t>
            </a:r>
            <a:r>
              <a:rPr lang="en-US" sz="2800" dirty="0" err="1" smtClean="0"/>
              <a:t>Tdap</a:t>
            </a:r>
            <a:r>
              <a:rPr lang="en-US" sz="2800" dirty="0" smtClean="0"/>
              <a:t> booster immunization</a:t>
            </a:r>
          </a:p>
          <a:p>
            <a:r>
              <a:rPr lang="en-US" sz="2800" dirty="0" smtClean="0"/>
              <a:t>Two groups are targeted:</a:t>
            </a:r>
          </a:p>
          <a:p>
            <a:pPr lvl="1"/>
            <a:r>
              <a:rPr lang="en-US" sz="2500" dirty="0" smtClean="0"/>
              <a:t>Postpartum women before hospital discharge</a:t>
            </a:r>
          </a:p>
          <a:p>
            <a:pPr lvl="1"/>
            <a:r>
              <a:rPr lang="en-US" sz="2500" dirty="0" smtClean="0"/>
              <a:t>Contacts of infants age &lt; 1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3395</TotalTime>
  <Words>1088</Words>
  <Application>Microsoft Office PowerPoint</Application>
  <PresentationFormat>On-screen Show (4:3)</PresentationFormat>
  <Paragraphs>260</Paragraphs>
  <Slides>28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Lessons Learned in Implementing a Cocoon Program to Prevent Infant Pertussis at Four Kansas Hospitals</vt:lpstr>
      <vt:lpstr>What is pertussis?</vt:lpstr>
      <vt:lpstr>Number diagnosed with Pertussis by age group, United States 1997-2000</vt:lpstr>
      <vt:lpstr>Hospitalizations due to Pertussis by age group, United States 1997-2000</vt:lpstr>
      <vt:lpstr>Pneumonia Secondary to Pertussis  by age group, United States 1997-2000</vt:lpstr>
      <vt:lpstr>Mortality due to Pertussis  by age group, United States 1997-2000</vt:lpstr>
      <vt:lpstr>Rise of Pertussis Cases Reported to the CDC</vt:lpstr>
      <vt:lpstr>Who Was the Source?</vt:lpstr>
      <vt:lpstr>Cocooning</vt:lpstr>
      <vt:lpstr>Objectives of Pilot Program</vt:lpstr>
      <vt:lpstr>The chosen ones</vt:lpstr>
      <vt:lpstr>Initial Implementation</vt:lpstr>
      <vt:lpstr>Voucher</vt:lpstr>
      <vt:lpstr>Results (January – June 2010)</vt:lpstr>
      <vt:lpstr>Results (January – June 2010)</vt:lpstr>
      <vt:lpstr>Results (January – June 2010)</vt:lpstr>
      <vt:lpstr>Results (January – June 2010)</vt:lpstr>
      <vt:lpstr>Time for a Change</vt:lpstr>
      <vt:lpstr>Local Health Department Differences</vt:lpstr>
      <vt:lpstr>Local Health Department Differences</vt:lpstr>
      <vt:lpstr>Process Enhancements</vt:lpstr>
      <vt:lpstr>Stumbling Blocks</vt:lpstr>
      <vt:lpstr>Ransom Memorial</vt:lpstr>
      <vt:lpstr>Lessons Learned</vt:lpstr>
      <vt:lpstr>Current Activities</vt:lpstr>
      <vt:lpstr>Needed Actions</vt:lpstr>
      <vt:lpstr>Acknowledgements</vt:lpstr>
      <vt:lpstr>Slide 28</vt:lpstr>
    </vt:vector>
  </TitlesOfParts>
  <Company>KDHE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ELawlor</dc:creator>
  <cp:lastModifiedBy>Elizabeth Lawlor</cp:lastModifiedBy>
  <cp:revision>222</cp:revision>
  <dcterms:created xsi:type="dcterms:W3CDTF">2010-04-29T18:27:36Z</dcterms:created>
  <dcterms:modified xsi:type="dcterms:W3CDTF">2011-11-18T16:45:08Z</dcterms:modified>
</cp:coreProperties>
</file>